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77" r:id="rId2"/>
    <p:sldId id="256"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5" r:id="rId19"/>
    <p:sldId id="274" r:id="rId20"/>
    <p:sldId id="273"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92"/>
    <p:restoredTop sz="73307"/>
  </p:normalViewPr>
  <p:slideViewPr>
    <p:cSldViewPr snapToGrid="0">
      <p:cViewPr>
        <p:scale>
          <a:sx n="104" d="100"/>
          <a:sy n="104" d="100"/>
        </p:scale>
        <p:origin x="-160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8A661-D823-A348-8264-AB780B622362}" type="datetimeFigureOut">
              <a:rPr lang="en-US" smtClean="0"/>
              <a:t>5/4/23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83919-0F5A-CD42-8EDA-EBD24C328A39}" type="slidenum">
              <a:rPr lang="en-US" smtClean="0"/>
              <a:t>‹#›</a:t>
            </a:fld>
            <a:endParaRPr lang="en-US"/>
          </a:p>
        </p:txBody>
      </p:sp>
    </p:spTree>
    <p:extLst>
      <p:ext uri="{BB962C8B-B14F-4D97-AF65-F5344CB8AC3E}">
        <p14:creationId xmlns:p14="http://schemas.microsoft.com/office/powerpoint/2010/main" val="85273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mbria" panose="02040503050406030204" pitchFamily="18" charset="0"/>
                <a:cs typeface="Arial" panose="020B0604020202020204" pitchFamily="34" charset="0"/>
              </a:rPr>
              <a:t>I found very interesting bits of information through my EDA, such as humidity being higher on Thursdays versus the rest of the week or viewing such high correlation between Temp and Humidity, even though that was expected. I think the device that will cause me the most trouble, in terms of making predictions, will be P006B, as it is a room with no windows and having only 1 vent. Along with that, Dr. K is the only person that goes into that room, as it is his office. Even though I have a general time frame of when he is usually in his office, the times can vary greatly. Another issue I will run into will be dealing with the outliers for the Temp data. It seems most of the outliers come from P004, so I will have to make adjustments in my model to account for these outliers. In terms of making this project smoother/easier, one thing I wish I would have added to my script on the Raspberry Pi’s would be to automatically create an indicator of when classrooms are supposed to be occupied, rather than having this process being done in my analysis code. Overall, I think I am seeing great data with a high indication that I will be able to accurately predict occupancy once the model is up and running. </a:t>
            </a:r>
            <a:endParaRPr lang="en-US" sz="1200" dirty="0">
              <a:effectLst/>
              <a:latin typeface="Arial" panose="020B0604020202020204" pitchFamily="34" charset="0"/>
              <a:ea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47D83919-0F5A-CD42-8EDA-EBD24C328A39}" type="slidenum">
              <a:rPr lang="en-US" smtClean="0"/>
              <a:t>16</a:t>
            </a:fld>
            <a:endParaRPr lang="en-US"/>
          </a:p>
        </p:txBody>
      </p:sp>
    </p:spTree>
    <p:extLst>
      <p:ext uri="{BB962C8B-B14F-4D97-AF65-F5344CB8AC3E}">
        <p14:creationId xmlns:p14="http://schemas.microsoft.com/office/powerpoint/2010/main" val="358534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Reflection part of paper</a:t>
            </a:r>
          </a:p>
        </p:txBody>
      </p:sp>
      <p:sp>
        <p:nvSpPr>
          <p:cNvPr id="4" name="Slide Number Placeholder 3"/>
          <p:cNvSpPr>
            <a:spLocks noGrp="1"/>
          </p:cNvSpPr>
          <p:nvPr>
            <p:ph type="sldNum" sz="quarter" idx="5"/>
          </p:nvPr>
        </p:nvSpPr>
        <p:spPr/>
        <p:txBody>
          <a:bodyPr/>
          <a:lstStyle/>
          <a:p>
            <a:fld id="{47D83919-0F5A-CD42-8EDA-EBD24C328A39}" type="slidenum">
              <a:rPr lang="en-US" smtClean="0"/>
              <a:t>18</a:t>
            </a:fld>
            <a:endParaRPr lang="en-US"/>
          </a:p>
        </p:txBody>
      </p:sp>
    </p:spTree>
    <p:extLst>
      <p:ext uri="{BB962C8B-B14F-4D97-AF65-F5344CB8AC3E}">
        <p14:creationId xmlns:p14="http://schemas.microsoft.com/office/powerpoint/2010/main" val="2874693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5/3/23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5/3/23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5/3/23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5/3/23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906A8-49DB-8B12-0BFE-7689F0C6A604}"/>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0CB50E99-779B-6D8F-DA25-F8074D4107AD}"/>
              </a:ext>
            </a:extLst>
          </p:cNvPr>
          <p:cNvSpPr>
            <a:spLocks noGrp="1"/>
          </p:cNvSpPr>
          <p:nvPr>
            <p:ph type="subTitle" idx="1"/>
          </p:nvPr>
        </p:nvSpPr>
        <p:spPr/>
        <p:txBody>
          <a:bodyPr/>
          <a:lstStyle/>
          <a:p>
            <a:endParaRPr lang="en-US"/>
          </a:p>
        </p:txBody>
      </p:sp>
      <p:pic>
        <p:nvPicPr>
          <p:cNvPr id="1026" name="Picture 2" descr="The Top 10 Most Relatable Star Wars Memes We've Seen">
            <a:extLst>
              <a:ext uri="{FF2B5EF4-FFF2-40B4-BE49-F238E27FC236}">
                <a16:creationId xmlns:a16="http://schemas.microsoft.com/office/drawing/2014/main" id="{E65252F4-E256-5FAF-385A-F7DB6ABDE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obi-wan-hello-there.mp3">
            <a:hlinkClick r:id="" action="ppaction://media"/>
            <a:extLst>
              <a:ext uri="{FF2B5EF4-FFF2-40B4-BE49-F238E27FC236}">
                <a16:creationId xmlns:a16="http://schemas.microsoft.com/office/drawing/2014/main" id="{941ED5C1-C724-49D6-A49C-CF155AD9E7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342" y="4299315"/>
            <a:ext cx="812800" cy="812800"/>
          </a:xfrm>
          <a:prstGeom prst="rect">
            <a:avLst/>
          </a:prstGeom>
        </p:spPr>
      </p:pic>
    </p:spTree>
    <p:extLst>
      <p:ext uri="{BB962C8B-B14F-4D97-AF65-F5344CB8AC3E}">
        <p14:creationId xmlns:p14="http://schemas.microsoft.com/office/powerpoint/2010/main" val="317963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1" name="Group 4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62" name="Rectangle 48">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92B53-B328-5C06-A427-4E6240A6C5E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a:t>Data Collection System – Jupyter notebook</a:t>
            </a:r>
          </a:p>
        </p:txBody>
      </p:sp>
      <p:sp>
        <p:nvSpPr>
          <p:cNvPr id="63"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53"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Content Placeholder 6">
            <a:extLst>
              <a:ext uri="{FF2B5EF4-FFF2-40B4-BE49-F238E27FC236}">
                <a16:creationId xmlns:a16="http://schemas.microsoft.com/office/drawing/2014/main" id="{BE8428DC-C1AE-1089-7D52-CE746E3E8E8C}"/>
              </a:ext>
            </a:extLst>
          </p:cNvPr>
          <p:cNvPicPr>
            <a:picLocks noGrp="1" noChangeAspect="1"/>
          </p:cNvPicPr>
          <p:nvPr>
            <p:ph idx="1"/>
          </p:nvPr>
        </p:nvPicPr>
        <p:blipFill>
          <a:blip r:embed="rId4"/>
          <a:stretch>
            <a:fillRect/>
          </a:stretch>
        </p:blipFill>
        <p:spPr>
          <a:xfrm>
            <a:off x="1379023" y="2099643"/>
            <a:ext cx="5659222" cy="2857906"/>
          </a:xfrm>
          <a:prstGeom prst="rect">
            <a:avLst/>
          </a:prstGeom>
        </p:spPr>
      </p:pic>
      <p:pic>
        <p:nvPicPr>
          <p:cNvPr id="8" name="Audio Recording May 4, 2023 at 6:45:45 AM">
            <a:hlinkClick r:id="" action="ppaction://media"/>
            <a:extLst>
              <a:ext uri="{FF2B5EF4-FFF2-40B4-BE49-F238E27FC236}">
                <a16:creationId xmlns:a16="http://schemas.microsoft.com/office/drawing/2014/main" id="{55CB994C-B002-80F6-7B68-B1196A1F76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56662" y="4031461"/>
            <a:ext cx="812800" cy="812800"/>
          </a:xfrm>
          <a:prstGeom prst="rect">
            <a:avLst/>
          </a:prstGeom>
        </p:spPr>
      </p:pic>
    </p:spTree>
    <p:extLst>
      <p:ext uri="{BB962C8B-B14F-4D97-AF65-F5344CB8AC3E}">
        <p14:creationId xmlns:p14="http://schemas.microsoft.com/office/powerpoint/2010/main" val="19760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5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6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2" name="Rectangle 71">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92B53-B328-5C06-A427-4E6240A6C5E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a:t>Data Collection System – Jupyter notebook</a:t>
            </a:r>
          </a:p>
        </p:txBody>
      </p:sp>
      <p:sp>
        <p:nvSpPr>
          <p:cNvPr id="7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76"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6" name="Content Placeholder 5">
            <a:extLst>
              <a:ext uri="{FF2B5EF4-FFF2-40B4-BE49-F238E27FC236}">
                <a16:creationId xmlns:a16="http://schemas.microsoft.com/office/drawing/2014/main" id="{ED5609BE-1F7A-A85B-914C-C720595C0207}"/>
              </a:ext>
            </a:extLst>
          </p:cNvPr>
          <p:cNvPicPr>
            <a:picLocks noGrp="1" noChangeAspect="1"/>
          </p:cNvPicPr>
          <p:nvPr>
            <p:ph idx="1"/>
          </p:nvPr>
        </p:nvPicPr>
        <p:blipFill>
          <a:blip r:embed="rId4"/>
          <a:stretch>
            <a:fillRect/>
          </a:stretch>
        </p:blipFill>
        <p:spPr>
          <a:xfrm>
            <a:off x="1379023" y="1448832"/>
            <a:ext cx="5659222" cy="4159527"/>
          </a:xfrm>
          <a:prstGeom prst="rect">
            <a:avLst/>
          </a:prstGeom>
        </p:spPr>
      </p:pic>
      <p:pic>
        <p:nvPicPr>
          <p:cNvPr id="8" name="Audio Recording May 4, 2023 at 6:46:21 AM">
            <a:hlinkClick r:id="" action="ppaction://media"/>
            <a:extLst>
              <a:ext uri="{FF2B5EF4-FFF2-40B4-BE49-F238E27FC236}">
                <a16:creationId xmlns:a16="http://schemas.microsoft.com/office/drawing/2014/main" id="{7AD45DAA-9377-65CC-5969-12166B9682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71489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8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85" name="Rectangle 84">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92B53-B328-5C06-A427-4E6240A6C5E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a:t>Data Collection System – Jupyter notebook</a:t>
            </a:r>
          </a:p>
        </p:txBody>
      </p:sp>
      <p:sp>
        <p:nvSpPr>
          <p:cNvPr id="87"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9"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Content Placeholder 6">
            <a:extLst>
              <a:ext uri="{FF2B5EF4-FFF2-40B4-BE49-F238E27FC236}">
                <a16:creationId xmlns:a16="http://schemas.microsoft.com/office/drawing/2014/main" id="{337981AE-10E3-E400-7D60-5D5E59AEAF18}"/>
              </a:ext>
            </a:extLst>
          </p:cNvPr>
          <p:cNvPicPr>
            <a:picLocks noGrp="1" noChangeAspect="1"/>
          </p:cNvPicPr>
          <p:nvPr>
            <p:ph idx="1"/>
          </p:nvPr>
        </p:nvPicPr>
        <p:blipFill>
          <a:blip r:embed="rId4"/>
          <a:stretch>
            <a:fillRect/>
          </a:stretch>
        </p:blipFill>
        <p:spPr>
          <a:xfrm>
            <a:off x="1379023" y="2177457"/>
            <a:ext cx="5659222" cy="2702277"/>
          </a:xfrm>
          <a:prstGeom prst="rect">
            <a:avLst/>
          </a:prstGeom>
        </p:spPr>
      </p:pic>
      <p:pic>
        <p:nvPicPr>
          <p:cNvPr id="8" name="Audio Recording May 4, 2023 at 6:47:31 AM">
            <a:hlinkClick r:id="" action="ppaction://media"/>
            <a:extLst>
              <a:ext uri="{FF2B5EF4-FFF2-40B4-BE49-F238E27FC236}">
                <a16:creationId xmlns:a16="http://schemas.microsoft.com/office/drawing/2014/main" id="{2C5744C4-AC70-3F34-7734-94E535FA64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62732" y="4066934"/>
            <a:ext cx="812800" cy="812800"/>
          </a:xfrm>
          <a:prstGeom prst="rect">
            <a:avLst/>
          </a:prstGeom>
        </p:spPr>
      </p:pic>
    </p:spTree>
    <p:extLst>
      <p:ext uri="{BB962C8B-B14F-4D97-AF65-F5344CB8AC3E}">
        <p14:creationId xmlns:p14="http://schemas.microsoft.com/office/powerpoint/2010/main" val="112199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6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8"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9"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1" name="Rectangle 110">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92B53-B328-5C06-A427-4E6240A6C5E4}"/>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700" cap="all"/>
              <a:t>Data Collection System – Jupyter notebook</a:t>
            </a:r>
          </a:p>
        </p:txBody>
      </p:sp>
      <p:pic>
        <p:nvPicPr>
          <p:cNvPr id="6" name="Content Placeholder 5">
            <a:extLst>
              <a:ext uri="{FF2B5EF4-FFF2-40B4-BE49-F238E27FC236}">
                <a16:creationId xmlns:a16="http://schemas.microsoft.com/office/drawing/2014/main" id="{40849481-BCE3-660D-9583-BCA77321EF7C}"/>
              </a:ext>
            </a:extLst>
          </p:cNvPr>
          <p:cNvPicPr>
            <a:picLocks noGrp="1" noChangeAspect="1"/>
          </p:cNvPicPr>
          <p:nvPr>
            <p:ph idx="1"/>
          </p:nvPr>
        </p:nvPicPr>
        <p:blipFill>
          <a:blip r:embed="rId4"/>
          <a:stretch>
            <a:fillRect/>
          </a:stretch>
        </p:blipFill>
        <p:spPr>
          <a:xfrm>
            <a:off x="756503" y="643467"/>
            <a:ext cx="4904724" cy="3543662"/>
          </a:xfrm>
          <a:prstGeom prst="rect">
            <a:avLst/>
          </a:prstGeom>
        </p:spPr>
      </p:pic>
      <p:pic>
        <p:nvPicPr>
          <p:cNvPr id="9" name="Picture 8">
            <a:extLst>
              <a:ext uri="{FF2B5EF4-FFF2-40B4-BE49-F238E27FC236}">
                <a16:creationId xmlns:a16="http://schemas.microsoft.com/office/drawing/2014/main" id="{C0976454-83EB-442F-E252-930E2F82FFCB}"/>
              </a:ext>
            </a:extLst>
          </p:cNvPr>
          <p:cNvPicPr>
            <a:picLocks noChangeAspect="1"/>
          </p:cNvPicPr>
          <p:nvPr/>
        </p:nvPicPr>
        <p:blipFill>
          <a:blip r:embed="rId5"/>
          <a:stretch>
            <a:fillRect/>
          </a:stretch>
        </p:blipFill>
        <p:spPr>
          <a:xfrm>
            <a:off x="5661227" y="658189"/>
            <a:ext cx="5627541" cy="1027463"/>
          </a:xfrm>
          <a:prstGeom prst="rect">
            <a:avLst/>
          </a:prstGeom>
        </p:spPr>
      </p:pic>
      <p:sp>
        <p:nvSpPr>
          <p:cNvPr id="113" name="Freeform: Shape 112">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15" name="Freeform: Shape 114">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pic>
        <p:nvPicPr>
          <p:cNvPr id="10" name="Audio Recording May 4, 2023 at 6:49:01 AM">
            <a:hlinkClick r:id="" action="ppaction://media"/>
            <a:extLst>
              <a:ext uri="{FF2B5EF4-FFF2-40B4-BE49-F238E27FC236}">
                <a16:creationId xmlns:a16="http://schemas.microsoft.com/office/drawing/2014/main" id="{ACD46BE4-D131-AE6D-23E0-A948D0C029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2069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1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92B53-B328-5C06-A427-4E6240A6C5E4}"/>
              </a:ext>
            </a:extLst>
          </p:cNvPr>
          <p:cNvSpPr>
            <a:spLocks noGrp="1"/>
          </p:cNvSpPr>
          <p:nvPr>
            <p:ph type="title"/>
          </p:nvPr>
        </p:nvSpPr>
        <p:spPr>
          <a:xfrm>
            <a:off x="1021750" y="4278245"/>
            <a:ext cx="4913384" cy="1762969"/>
          </a:xfrm>
        </p:spPr>
        <p:txBody>
          <a:bodyPr vert="horz" lIns="91440" tIns="45720" rIns="91440" bIns="45720" rtlCol="0">
            <a:normAutofit/>
          </a:bodyPr>
          <a:lstStyle/>
          <a:p>
            <a:r>
              <a:rPr lang="en-US" cap="all"/>
              <a:t>EDA – Jupyter notebook</a:t>
            </a:r>
          </a:p>
        </p:txBody>
      </p:sp>
      <p:pic>
        <p:nvPicPr>
          <p:cNvPr id="5" name="Content Placeholder 4" descr="Chart, bar chart&#10;&#10;Description automatically generated">
            <a:extLst>
              <a:ext uri="{FF2B5EF4-FFF2-40B4-BE49-F238E27FC236}">
                <a16:creationId xmlns:a16="http://schemas.microsoft.com/office/drawing/2014/main" id="{A0AACE36-D1F6-D6E6-85F2-42B615F37E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657629" y="643467"/>
            <a:ext cx="3263342" cy="2912533"/>
          </a:xfrm>
          <a:prstGeom prst="rect">
            <a:avLst/>
          </a:prstGeom>
          <a:noFill/>
        </p:spPr>
      </p:pic>
      <p:pic>
        <p:nvPicPr>
          <p:cNvPr id="7" name="Picture 6" descr="Chart, bar chart&#10;&#10;Description automatically generated">
            <a:extLst>
              <a:ext uri="{FF2B5EF4-FFF2-40B4-BE49-F238E27FC236}">
                <a16:creationId xmlns:a16="http://schemas.microsoft.com/office/drawing/2014/main" id="{AB6909FB-3C44-2C2D-86BB-77C011DB9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271027" y="643467"/>
            <a:ext cx="3263342" cy="2912533"/>
          </a:xfrm>
          <a:prstGeom prst="rect">
            <a:avLst/>
          </a:prstGeom>
          <a:noFill/>
        </p:spPr>
      </p:pic>
      <p:sp>
        <p:nvSpPr>
          <p:cNvPr id="137" name="Freeform: Shape 136">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32" name="Content Placeholder 131">
            <a:extLst>
              <a:ext uri="{FF2B5EF4-FFF2-40B4-BE49-F238E27FC236}">
                <a16:creationId xmlns:a16="http://schemas.microsoft.com/office/drawing/2014/main" id="{18110460-496C-A3A1-E62A-1C52DE31DF21}"/>
              </a:ext>
            </a:extLst>
          </p:cNvPr>
          <p:cNvSpPr>
            <a:spLocks noGrp="1"/>
          </p:cNvSpPr>
          <p:nvPr>
            <p:ph idx="1"/>
          </p:nvPr>
        </p:nvSpPr>
        <p:spPr>
          <a:xfrm>
            <a:off x="6253810" y="4278246"/>
            <a:ext cx="4718989" cy="1841856"/>
          </a:xfrm>
        </p:spPr>
        <p:txBody>
          <a:bodyPr>
            <a:normAutofit/>
          </a:bodyPr>
          <a:lstStyle/>
          <a:p>
            <a:endParaRPr lang="en-US" sz="1800"/>
          </a:p>
        </p:txBody>
      </p:sp>
      <p:sp>
        <p:nvSpPr>
          <p:cNvPr id="144" name="Freeform: Shape 138">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pic>
        <p:nvPicPr>
          <p:cNvPr id="8" name="Audio Recording May 4, 2023 at 6:50:10 AM">
            <a:hlinkClick r:id="" action="ppaction://media"/>
            <a:extLst>
              <a:ext uri="{FF2B5EF4-FFF2-40B4-BE49-F238E27FC236}">
                <a16:creationId xmlns:a16="http://schemas.microsoft.com/office/drawing/2014/main" id="{5EB022D3-3917-ACB1-F2A2-A43EE2D40A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93213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8" name="Rectangle 157">
            <a:extLst>
              <a:ext uri="{FF2B5EF4-FFF2-40B4-BE49-F238E27FC236}">
                <a16:creationId xmlns:a16="http://schemas.microsoft.com/office/drawing/2014/main" id="{D9D9D0AB-1E2F-44A8-B9C6-FA4098301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92B53-B328-5C06-A427-4E6240A6C5E4}"/>
              </a:ext>
            </a:extLst>
          </p:cNvPr>
          <p:cNvSpPr>
            <a:spLocks noGrp="1"/>
          </p:cNvSpPr>
          <p:nvPr>
            <p:ph type="title"/>
          </p:nvPr>
        </p:nvSpPr>
        <p:spPr>
          <a:xfrm>
            <a:off x="903514" y="3665054"/>
            <a:ext cx="9697586" cy="1048459"/>
          </a:xfrm>
        </p:spPr>
        <p:txBody>
          <a:bodyPr vert="horz" lIns="91440" tIns="45720" rIns="91440" bIns="45720" rtlCol="0" anchor="ctr">
            <a:normAutofit/>
          </a:bodyPr>
          <a:lstStyle/>
          <a:p>
            <a:r>
              <a:rPr lang="en-US" sz="3600" cap="all"/>
              <a:t>EDA – Jupyter notebook</a:t>
            </a:r>
          </a:p>
        </p:txBody>
      </p:sp>
      <p:pic>
        <p:nvPicPr>
          <p:cNvPr id="6" name="Picture 5" descr="Chart, box and whisker chart&#10;&#10;Description automatically generated">
            <a:extLst>
              <a:ext uri="{FF2B5EF4-FFF2-40B4-BE49-F238E27FC236}">
                <a16:creationId xmlns:a16="http://schemas.microsoft.com/office/drawing/2014/main" id="{AFC98915-4442-2C1F-4E73-341C38D48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24345" y="1120458"/>
            <a:ext cx="2897037" cy="2331009"/>
          </a:xfrm>
          <a:prstGeom prst="rect">
            <a:avLst/>
          </a:prstGeom>
          <a:noFill/>
        </p:spPr>
      </p:pic>
      <p:sp>
        <p:nvSpPr>
          <p:cNvPr id="160" name="Freeform: Shape 159">
            <a:extLst>
              <a:ext uri="{FF2B5EF4-FFF2-40B4-BE49-F238E27FC236}">
                <a16:creationId xmlns:a16="http://schemas.microsoft.com/office/drawing/2014/main" id="{00106F80-B138-4C27-AEAE-350D5506E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611062" y="710273"/>
            <a:ext cx="2308583" cy="2084882"/>
          </a:xfrm>
          <a:custGeom>
            <a:avLst/>
            <a:gdLst>
              <a:gd name="connsiteX0" fmla="*/ 462 w 2308583"/>
              <a:gd name="connsiteY0" fmla="*/ 2084882 h 2084882"/>
              <a:gd name="connsiteX1" fmla="*/ 2308583 w 2308583"/>
              <a:gd name="connsiteY1" fmla="*/ 2084882 h 2084882"/>
              <a:gd name="connsiteX2" fmla="*/ 2308583 w 2308583"/>
              <a:gd name="connsiteY2" fmla="*/ 0 h 2084882"/>
              <a:gd name="connsiteX3" fmla="*/ 2022607 w 2308583"/>
              <a:gd name="connsiteY3" fmla="*/ 0 h 2084882"/>
              <a:gd name="connsiteX4" fmla="*/ 2022607 w 2308583"/>
              <a:gd name="connsiteY4" fmla="*/ 1813955 h 2084882"/>
              <a:gd name="connsiteX5" fmla="*/ 0 w 2308583"/>
              <a:gd name="connsiteY5" fmla="*/ 1813023 h 2084882"/>
              <a:gd name="connsiteX6" fmla="*/ 462 w 2308583"/>
              <a:gd name="connsiteY6" fmla="*/ 2084882 h 208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2084882">
                <a:moveTo>
                  <a:pt x="462" y="2084882"/>
                </a:moveTo>
                <a:lnTo>
                  <a:pt x="2308583" y="2084882"/>
                </a:lnTo>
                <a:lnTo>
                  <a:pt x="2308583" y="0"/>
                </a:lnTo>
                <a:lnTo>
                  <a:pt x="2022607" y="0"/>
                </a:lnTo>
                <a:lnTo>
                  <a:pt x="2022607" y="1813955"/>
                </a:lnTo>
                <a:lnTo>
                  <a:pt x="0" y="1813023"/>
                </a:lnTo>
                <a:cubicBezTo>
                  <a:pt x="923" y="1906853"/>
                  <a:pt x="-462" y="1991052"/>
                  <a:pt x="462" y="2084882"/>
                </a:cubicBezTo>
                <a:close/>
              </a:path>
            </a:pathLst>
          </a:custGeom>
          <a:solidFill>
            <a:schemeClr val="tx1">
              <a:lumMod val="75000"/>
              <a:lumOff val="25000"/>
            </a:schemeClr>
          </a:solidFill>
          <a:ln w="0">
            <a:noFill/>
            <a:prstDash val="solid"/>
            <a:round/>
            <a:headEnd/>
            <a:tailEnd/>
          </a:ln>
        </p:spPr>
      </p:sp>
      <p:pic>
        <p:nvPicPr>
          <p:cNvPr id="3" name="Picture 2" descr="Chart, box and whisker chart&#10;&#10;Description automatically generated">
            <a:extLst>
              <a:ext uri="{FF2B5EF4-FFF2-40B4-BE49-F238E27FC236}">
                <a16:creationId xmlns:a16="http://schemas.microsoft.com/office/drawing/2014/main" id="{06FD418B-B383-0245-88A5-E53BC4143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412906" y="701818"/>
            <a:ext cx="3389411" cy="2727182"/>
          </a:xfrm>
          <a:prstGeom prst="rect">
            <a:avLst/>
          </a:prstGeom>
          <a:noFill/>
        </p:spPr>
      </p:pic>
      <p:pic>
        <p:nvPicPr>
          <p:cNvPr id="4" name="Picture 3" descr="Chart, box and whisker chart&#10;&#10;Description automatically generated">
            <a:extLst>
              <a:ext uri="{FF2B5EF4-FFF2-40B4-BE49-F238E27FC236}">
                <a16:creationId xmlns:a16="http://schemas.microsoft.com/office/drawing/2014/main" id="{6379AF98-9F81-A7F3-2A64-F345959578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8748636" y="710273"/>
            <a:ext cx="2940999" cy="2367505"/>
          </a:xfrm>
          <a:prstGeom prst="rect">
            <a:avLst/>
          </a:prstGeom>
          <a:noFill/>
        </p:spPr>
      </p:pic>
      <p:sp>
        <p:nvSpPr>
          <p:cNvPr id="162" name="Freeform: Shape 161">
            <a:extLst>
              <a:ext uri="{FF2B5EF4-FFF2-40B4-BE49-F238E27FC236}">
                <a16:creationId xmlns:a16="http://schemas.microsoft.com/office/drawing/2014/main" id="{DABC7F38-C8B8-4C20-82BE-82A52FF9C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292517" y="1071683"/>
            <a:ext cx="2308583" cy="2379788"/>
          </a:xfrm>
          <a:custGeom>
            <a:avLst/>
            <a:gdLst>
              <a:gd name="connsiteX0" fmla="*/ 2308583 w 2308583"/>
              <a:gd name="connsiteY0" fmla="*/ 0 h 2379788"/>
              <a:gd name="connsiteX1" fmla="*/ 2022607 w 2308583"/>
              <a:gd name="connsiteY1" fmla="*/ 0 h 2379788"/>
              <a:gd name="connsiteX2" fmla="*/ 2022607 w 2308583"/>
              <a:gd name="connsiteY2" fmla="*/ 2108861 h 2379788"/>
              <a:gd name="connsiteX3" fmla="*/ 0 w 2308583"/>
              <a:gd name="connsiteY3" fmla="*/ 2107929 h 2379788"/>
              <a:gd name="connsiteX4" fmla="*/ 462 w 2308583"/>
              <a:gd name="connsiteY4" fmla="*/ 2379788 h 2379788"/>
              <a:gd name="connsiteX5" fmla="*/ 2308583 w 2308583"/>
              <a:gd name="connsiteY5" fmla="*/ 2379788 h 237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379788">
                <a:moveTo>
                  <a:pt x="2308583" y="0"/>
                </a:moveTo>
                <a:lnTo>
                  <a:pt x="2022607" y="0"/>
                </a:lnTo>
                <a:lnTo>
                  <a:pt x="2022607" y="2108861"/>
                </a:lnTo>
                <a:lnTo>
                  <a:pt x="0" y="2107929"/>
                </a:lnTo>
                <a:cubicBezTo>
                  <a:pt x="923" y="2201759"/>
                  <a:pt x="-462" y="2285958"/>
                  <a:pt x="462" y="2379788"/>
                </a:cubicBezTo>
                <a:lnTo>
                  <a:pt x="2308583" y="2379788"/>
                </a:lnTo>
                <a:close/>
              </a:path>
            </a:pathLst>
          </a:custGeom>
          <a:solidFill>
            <a:schemeClr val="tx1">
              <a:lumMod val="65000"/>
              <a:lumOff val="35000"/>
            </a:schemeClr>
          </a:solidFill>
          <a:ln w="0">
            <a:noFill/>
            <a:prstDash val="solid"/>
            <a:round/>
            <a:headEnd/>
            <a:tailEnd/>
          </a:ln>
        </p:spPr>
      </p:sp>
      <p:sp>
        <p:nvSpPr>
          <p:cNvPr id="132" name="Content Placeholder 131">
            <a:extLst>
              <a:ext uri="{FF2B5EF4-FFF2-40B4-BE49-F238E27FC236}">
                <a16:creationId xmlns:a16="http://schemas.microsoft.com/office/drawing/2014/main" id="{18110460-496C-A3A1-E62A-1C52DE31DF21}"/>
              </a:ext>
            </a:extLst>
          </p:cNvPr>
          <p:cNvSpPr>
            <a:spLocks noGrp="1"/>
          </p:cNvSpPr>
          <p:nvPr>
            <p:ph idx="1"/>
          </p:nvPr>
        </p:nvSpPr>
        <p:spPr>
          <a:xfrm>
            <a:off x="903514" y="4735983"/>
            <a:ext cx="7118268" cy="1538527"/>
          </a:xfrm>
        </p:spPr>
        <p:txBody>
          <a:bodyPr>
            <a:normAutofit/>
          </a:bodyPr>
          <a:lstStyle/>
          <a:p>
            <a:endParaRPr lang="en-US" dirty="0"/>
          </a:p>
        </p:txBody>
      </p:sp>
      <p:sp useBgFill="1">
        <p:nvSpPr>
          <p:cNvPr id="164" name="Rectangle 163">
            <a:extLst>
              <a:ext uri="{FF2B5EF4-FFF2-40B4-BE49-F238E27FC236}">
                <a16:creationId xmlns:a16="http://schemas.microsoft.com/office/drawing/2014/main" id="{D8968742-1D40-4F6B-9272-064FD163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0486" y="6453386"/>
            <a:ext cx="573314" cy="4046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Recording May 4, 2023 at 6:51:31 AM">
            <a:hlinkClick r:id="" action="ppaction://media"/>
            <a:extLst>
              <a:ext uri="{FF2B5EF4-FFF2-40B4-BE49-F238E27FC236}">
                <a16:creationId xmlns:a16="http://schemas.microsoft.com/office/drawing/2014/main" id="{A1E51D5A-8B4E-EE51-9364-F9937D3146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0662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C7109-6840-4864-9424-A6186E3773C3}"/>
              </a:ext>
            </a:extLst>
          </p:cNvPr>
          <p:cNvSpPr>
            <a:spLocks noGrp="1"/>
          </p:cNvSpPr>
          <p:nvPr>
            <p:ph type="title"/>
          </p:nvPr>
        </p:nvSpPr>
        <p:spPr/>
        <p:txBody>
          <a:bodyPr/>
          <a:lstStyle/>
          <a:p>
            <a:r>
              <a:rPr lang="en-US" dirty="0"/>
              <a:t>EDA Summary</a:t>
            </a:r>
          </a:p>
        </p:txBody>
      </p:sp>
      <p:sp>
        <p:nvSpPr>
          <p:cNvPr id="3" name="Content Placeholder 2">
            <a:extLst>
              <a:ext uri="{FF2B5EF4-FFF2-40B4-BE49-F238E27FC236}">
                <a16:creationId xmlns:a16="http://schemas.microsoft.com/office/drawing/2014/main" id="{77A3259B-A735-2137-2285-D82EE6A97BD0}"/>
              </a:ext>
            </a:extLst>
          </p:cNvPr>
          <p:cNvSpPr>
            <a:spLocks noGrp="1"/>
          </p:cNvSpPr>
          <p:nvPr>
            <p:ph idx="1"/>
          </p:nvPr>
        </p:nvSpPr>
        <p:spPr/>
        <p:txBody>
          <a:bodyPr/>
          <a:lstStyle/>
          <a:p>
            <a:endParaRPr lang="en-US" dirty="0"/>
          </a:p>
        </p:txBody>
      </p:sp>
      <p:pic>
        <p:nvPicPr>
          <p:cNvPr id="4" name="Audio Recording May 4, 2023 at 6:52:53 AM">
            <a:hlinkClick r:id="" action="ppaction://media"/>
            <a:extLst>
              <a:ext uri="{FF2B5EF4-FFF2-40B4-BE49-F238E27FC236}">
                <a16:creationId xmlns:a16="http://schemas.microsoft.com/office/drawing/2014/main" id="{9E08104A-3285-2217-5CE5-8D96D91BD1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66372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B195-291A-B918-82F9-2A1003D91768}"/>
              </a:ext>
            </a:extLst>
          </p:cNvPr>
          <p:cNvSpPr>
            <a:spLocks noGrp="1"/>
          </p:cNvSpPr>
          <p:nvPr>
            <p:ph type="title"/>
          </p:nvPr>
        </p:nvSpPr>
        <p:spPr/>
        <p:txBody>
          <a:bodyPr/>
          <a:lstStyle/>
          <a:p>
            <a:r>
              <a:rPr lang="en-US" dirty="0"/>
              <a:t>Final System</a:t>
            </a:r>
          </a:p>
        </p:txBody>
      </p:sp>
      <p:sp>
        <p:nvSpPr>
          <p:cNvPr id="3" name="Content Placeholder 2">
            <a:extLst>
              <a:ext uri="{FF2B5EF4-FFF2-40B4-BE49-F238E27FC236}">
                <a16:creationId xmlns:a16="http://schemas.microsoft.com/office/drawing/2014/main" id="{6255E279-6A99-B9A1-E5FE-962632153A21}"/>
              </a:ext>
            </a:extLst>
          </p:cNvPr>
          <p:cNvSpPr>
            <a:spLocks noGrp="1"/>
          </p:cNvSpPr>
          <p:nvPr>
            <p:ph idx="1"/>
          </p:nvPr>
        </p:nvSpPr>
        <p:spPr/>
        <p:txBody>
          <a:bodyPr/>
          <a:lstStyle/>
          <a:p>
            <a:r>
              <a:rPr lang="en-US" dirty="0"/>
              <a:t>Tableau license expired</a:t>
            </a:r>
          </a:p>
          <a:p>
            <a:r>
              <a:rPr lang="en-US" dirty="0"/>
              <a:t>Beautifully flowing data</a:t>
            </a:r>
          </a:p>
          <a:p>
            <a:endParaRPr lang="en-US" dirty="0"/>
          </a:p>
          <a:p>
            <a:endParaRPr lang="en-US" dirty="0"/>
          </a:p>
        </p:txBody>
      </p:sp>
      <p:pic>
        <p:nvPicPr>
          <p:cNvPr id="4" name="Audio Recording May 4, 2023 at 6:54:06 AM">
            <a:hlinkClick r:id="" action="ppaction://media"/>
            <a:extLst>
              <a:ext uri="{FF2B5EF4-FFF2-40B4-BE49-F238E27FC236}">
                <a16:creationId xmlns:a16="http://schemas.microsoft.com/office/drawing/2014/main" id="{BA842C9E-C0A1-C0D0-747B-5D621BC157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55761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B195-291A-B918-82F9-2A1003D91768}"/>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6255E279-6A99-B9A1-E5FE-962632153A21}"/>
              </a:ext>
            </a:extLst>
          </p:cNvPr>
          <p:cNvSpPr>
            <a:spLocks noGrp="1"/>
          </p:cNvSpPr>
          <p:nvPr>
            <p:ph idx="1"/>
          </p:nvPr>
        </p:nvSpPr>
        <p:spPr/>
        <p:txBody>
          <a:bodyPr/>
          <a:lstStyle/>
          <a:p>
            <a:pPr marL="0" indent="0">
              <a:buNone/>
            </a:pPr>
            <a:endParaRPr lang="en-US" dirty="0"/>
          </a:p>
          <a:p>
            <a:endParaRPr lang="en-US" dirty="0"/>
          </a:p>
        </p:txBody>
      </p:sp>
      <p:pic>
        <p:nvPicPr>
          <p:cNvPr id="4" name="Audio Recording May 4, 2023 at 6:56:38 AM">
            <a:hlinkClick r:id="" action="ppaction://media"/>
            <a:extLst>
              <a:ext uri="{FF2B5EF4-FFF2-40B4-BE49-F238E27FC236}">
                <a16:creationId xmlns:a16="http://schemas.microsoft.com/office/drawing/2014/main" id="{B5A62D67-AA68-8127-D818-13CA501D20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836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7C30-7385-3588-24C3-6DEA3919BE1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8A7CF39-64FD-2623-0139-C8CAFC0ED288}"/>
              </a:ext>
            </a:extLst>
          </p:cNvPr>
          <p:cNvSpPr>
            <a:spLocks noGrp="1"/>
          </p:cNvSpPr>
          <p:nvPr>
            <p:ph idx="1"/>
          </p:nvPr>
        </p:nvSpPr>
        <p:spPr/>
        <p:txBody>
          <a:bodyPr/>
          <a:lstStyle/>
          <a:p>
            <a:r>
              <a:rPr lang="en-US" dirty="0"/>
              <a:t>Great learning experience</a:t>
            </a:r>
          </a:p>
          <a:p>
            <a:r>
              <a:rPr lang="en-US" dirty="0"/>
              <a:t>Fun side hobby for the semester</a:t>
            </a:r>
          </a:p>
          <a:p>
            <a:r>
              <a:rPr lang="en-US" dirty="0"/>
              <a:t>Stressful </a:t>
            </a:r>
          </a:p>
          <a:p>
            <a:r>
              <a:rPr lang="en-US" dirty="0"/>
              <a:t>Resume worthy</a:t>
            </a:r>
          </a:p>
        </p:txBody>
      </p:sp>
      <p:pic>
        <p:nvPicPr>
          <p:cNvPr id="4" name="Audio Recording May 4, 2023 at 6:57:15 AM">
            <a:hlinkClick r:id="" action="ppaction://media"/>
            <a:extLst>
              <a:ext uri="{FF2B5EF4-FFF2-40B4-BE49-F238E27FC236}">
                <a16:creationId xmlns:a16="http://schemas.microsoft.com/office/drawing/2014/main" id="{5C03AF22-E8EA-A79F-E51B-DA2A91D2642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68433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43FD-44C3-BCAB-A209-30BB6449BC8E}"/>
              </a:ext>
            </a:extLst>
          </p:cNvPr>
          <p:cNvSpPr>
            <a:spLocks noGrp="1"/>
          </p:cNvSpPr>
          <p:nvPr>
            <p:ph type="ctrTitle"/>
          </p:nvPr>
        </p:nvSpPr>
        <p:spPr>
          <a:xfrm>
            <a:off x="1915126" y="2570572"/>
            <a:ext cx="8361229" cy="2098226"/>
          </a:xfrm>
        </p:spPr>
        <p:txBody>
          <a:bodyPr/>
          <a:lstStyle/>
          <a:p>
            <a:r>
              <a:rPr lang="en-US" dirty="0"/>
              <a:t>Predicting classroom occupancy</a:t>
            </a:r>
          </a:p>
        </p:txBody>
      </p:sp>
      <p:sp>
        <p:nvSpPr>
          <p:cNvPr id="3" name="Subtitle 2">
            <a:extLst>
              <a:ext uri="{FF2B5EF4-FFF2-40B4-BE49-F238E27FC236}">
                <a16:creationId xmlns:a16="http://schemas.microsoft.com/office/drawing/2014/main" id="{D2104A12-187B-F42B-EA46-6A48F059191C}"/>
              </a:ext>
            </a:extLst>
          </p:cNvPr>
          <p:cNvSpPr>
            <a:spLocks noGrp="1"/>
          </p:cNvSpPr>
          <p:nvPr>
            <p:ph type="subTitle" idx="1"/>
          </p:nvPr>
        </p:nvSpPr>
        <p:spPr>
          <a:xfrm>
            <a:off x="2679905" y="4668798"/>
            <a:ext cx="6831673" cy="1086237"/>
          </a:xfrm>
        </p:spPr>
        <p:txBody>
          <a:bodyPr/>
          <a:lstStyle/>
          <a:p>
            <a:r>
              <a:rPr lang="en-US" dirty="0"/>
              <a:t>Brett Tully</a:t>
            </a:r>
          </a:p>
        </p:txBody>
      </p:sp>
      <p:pic>
        <p:nvPicPr>
          <p:cNvPr id="4" name="Audio Recording May 4, 2023 at 6:39:01 AM">
            <a:hlinkClick r:id="" action="ppaction://media"/>
            <a:extLst>
              <a:ext uri="{FF2B5EF4-FFF2-40B4-BE49-F238E27FC236}">
                <a16:creationId xmlns:a16="http://schemas.microsoft.com/office/drawing/2014/main" id="{39614F33-AAD6-39C6-0EC3-202119748A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282940" y="5465763"/>
            <a:ext cx="812800" cy="812800"/>
          </a:xfrm>
          <a:prstGeom prst="rect">
            <a:avLst/>
          </a:prstGeom>
        </p:spPr>
      </p:pic>
    </p:spTree>
    <p:extLst>
      <p:ext uri="{BB962C8B-B14F-4D97-AF65-F5344CB8AC3E}">
        <p14:creationId xmlns:p14="http://schemas.microsoft.com/office/powerpoint/2010/main" val="420678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20CD-0417-168B-7255-6FCE58749AE7}"/>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18E12B2B-FA86-8DA1-A260-89CF67AD611C}"/>
              </a:ext>
            </a:extLst>
          </p:cNvPr>
          <p:cNvSpPr>
            <a:spLocks noGrp="1"/>
          </p:cNvSpPr>
          <p:nvPr>
            <p:ph type="subTitle" idx="1"/>
          </p:nvPr>
        </p:nvSpPr>
        <p:spPr/>
        <p:txBody>
          <a:bodyPr/>
          <a:lstStyle/>
          <a:p>
            <a:endParaRPr lang="en-US"/>
          </a:p>
        </p:txBody>
      </p:sp>
      <p:pic>
        <p:nvPicPr>
          <p:cNvPr id="4" name="Audio Recording May 4, 2023 at 6:57:33 AM">
            <a:hlinkClick r:id="" action="ppaction://media"/>
            <a:extLst>
              <a:ext uri="{FF2B5EF4-FFF2-40B4-BE49-F238E27FC236}">
                <a16:creationId xmlns:a16="http://schemas.microsoft.com/office/drawing/2014/main" id="{8D796F3A-17A2-DB02-EB32-93F1C1C6B8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3772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0BAF-6D8A-B54E-7B08-9BF72B950160}"/>
              </a:ext>
            </a:extLst>
          </p:cNvPr>
          <p:cNvSpPr>
            <a:spLocks noGrp="1"/>
          </p:cNvSpPr>
          <p:nvPr>
            <p:ph type="title"/>
          </p:nvPr>
        </p:nvSpPr>
        <p:spPr>
          <a:xfrm>
            <a:off x="7860667" y="685800"/>
            <a:ext cx="3656419" cy="1485900"/>
          </a:xfrm>
        </p:spPr>
        <p:txBody>
          <a:bodyPr>
            <a:normAutofit/>
          </a:bodyPr>
          <a:lstStyle/>
          <a:p>
            <a:endParaRPr lang="en-US"/>
          </a:p>
        </p:txBody>
      </p:sp>
      <p:sp>
        <p:nvSpPr>
          <p:cNvPr id="11" name="Rectangle 10">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F09437B6-9084-F95A-E8AD-A33D7ABCF3F3}"/>
              </a:ext>
            </a:extLst>
          </p:cNvPr>
          <p:cNvPicPr>
            <a:picLocks noChangeAspect="1"/>
          </p:cNvPicPr>
          <p:nvPr/>
        </p:nvPicPr>
        <p:blipFill>
          <a:blip r:embed="rId2"/>
          <a:stretch>
            <a:fillRect/>
          </a:stretch>
        </p:blipFill>
        <p:spPr>
          <a:xfrm>
            <a:off x="1231078" y="645106"/>
            <a:ext cx="6102031" cy="5247747"/>
          </a:xfrm>
          <a:prstGeom prst="rect">
            <a:avLst/>
          </a:prstGeom>
        </p:spPr>
      </p:pic>
      <p:sp>
        <p:nvSpPr>
          <p:cNvPr id="8" name="Content Placeholder 7">
            <a:extLst>
              <a:ext uri="{FF2B5EF4-FFF2-40B4-BE49-F238E27FC236}">
                <a16:creationId xmlns:a16="http://schemas.microsoft.com/office/drawing/2014/main" id="{2489EA97-D8AE-6B13-AEE4-19822396ABBD}"/>
              </a:ext>
            </a:extLst>
          </p:cNvPr>
          <p:cNvSpPr>
            <a:spLocks noGrp="1"/>
          </p:cNvSpPr>
          <p:nvPr>
            <p:ph idx="1"/>
          </p:nvPr>
        </p:nvSpPr>
        <p:spPr>
          <a:xfrm>
            <a:off x="7860667" y="2286000"/>
            <a:ext cx="3656419" cy="3581400"/>
          </a:xfrm>
        </p:spPr>
        <p:txBody>
          <a:bodyPr>
            <a:normAutofit/>
          </a:bodyPr>
          <a:lstStyle/>
          <a:p>
            <a:endParaRPr lang="en-US"/>
          </a:p>
        </p:txBody>
      </p:sp>
    </p:spTree>
    <p:extLst>
      <p:ext uri="{BB962C8B-B14F-4D97-AF65-F5344CB8AC3E}">
        <p14:creationId xmlns:p14="http://schemas.microsoft.com/office/powerpoint/2010/main" val="389648702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26514-B965-D22E-E521-42E9CC4AB0A1}"/>
              </a:ext>
            </a:extLst>
          </p:cNvPr>
          <p:cNvSpPr>
            <a:spLocks noGrp="1"/>
          </p:cNvSpPr>
          <p:nvPr>
            <p:ph type="title"/>
          </p:nvPr>
        </p:nvSpPr>
        <p:spPr/>
        <p:txBody>
          <a:bodyPr/>
          <a:lstStyle/>
          <a:p>
            <a:r>
              <a:rPr lang="en-US" dirty="0"/>
              <a:t>Proposal - Introduction</a:t>
            </a:r>
          </a:p>
        </p:txBody>
      </p:sp>
      <p:sp>
        <p:nvSpPr>
          <p:cNvPr id="3" name="Content Placeholder 2">
            <a:extLst>
              <a:ext uri="{FF2B5EF4-FFF2-40B4-BE49-F238E27FC236}">
                <a16:creationId xmlns:a16="http://schemas.microsoft.com/office/drawing/2014/main" id="{D6682B93-F6DF-B0BD-5E43-4802BE16662B}"/>
              </a:ext>
            </a:extLst>
          </p:cNvPr>
          <p:cNvSpPr>
            <a:spLocks noGrp="1"/>
          </p:cNvSpPr>
          <p:nvPr>
            <p:ph idx="1"/>
          </p:nvPr>
        </p:nvSpPr>
        <p:spPr/>
        <p:txBody>
          <a:bodyPr>
            <a:normAutofit lnSpcReduction="10000"/>
          </a:bodyPr>
          <a:lstStyle/>
          <a:p>
            <a:r>
              <a:rPr lang="en-US" b="0" i="0" u="none" strike="noStrike" dirty="0">
                <a:solidFill>
                  <a:srgbClr val="374151"/>
                </a:solidFill>
                <a:effectLst/>
                <a:latin typeface="Söhne"/>
              </a:rPr>
              <a:t>Classroom/</a:t>
            </a:r>
            <a:r>
              <a:rPr lang="en-US" b="0" i="0" u="none" strike="noStrike" dirty="0" err="1">
                <a:solidFill>
                  <a:srgbClr val="374151"/>
                </a:solidFill>
                <a:effectLst/>
                <a:latin typeface="Söhne"/>
              </a:rPr>
              <a:t>Confrence</a:t>
            </a:r>
            <a:r>
              <a:rPr lang="en-US" b="0" i="0" u="none" strike="noStrike" dirty="0">
                <a:solidFill>
                  <a:srgbClr val="374151"/>
                </a:solidFill>
                <a:effectLst/>
                <a:latin typeface="Söhne"/>
              </a:rPr>
              <a:t> room occupancy has become a critical issue in recent times, especially with the COVID-19 pandemic</a:t>
            </a:r>
          </a:p>
          <a:p>
            <a:r>
              <a:rPr lang="en-US" b="0" i="0" u="none" strike="noStrike" dirty="0">
                <a:solidFill>
                  <a:srgbClr val="374151"/>
                </a:solidFill>
                <a:effectLst/>
                <a:latin typeface="Söhne"/>
              </a:rPr>
              <a:t>The proposed project aims to predict classroom occupancy using Raspberry </a:t>
            </a:r>
            <a:r>
              <a:rPr lang="en-US" b="0" i="0" u="none" strike="noStrike" dirty="0" err="1">
                <a:solidFill>
                  <a:srgbClr val="374151"/>
                </a:solidFill>
                <a:effectLst/>
                <a:latin typeface="Söhne"/>
              </a:rPr>
              <a:t>Pis</a:t>
            </a:r>
            <a:r>
              <a:rPr lang="en-US" b="0" i="0" u="none" strike="noStrike" dirty="0">
                <a:solidFill>
                  <a:srgbClr val="374151"/>
                </a:solidFill>
                <a:effectLst/>
                <a:latin typeface="Söhne"/>
              </a:rPr>
              <a:t> with temperature sensors</a:t>
            </a:r>
          </a:p>
          <a:p>
            <a:r>
              <a:rPr lang="en-US" b="0" i="0" u="none" strike="noStrike" dirty="0">
                <a:solidFill>
                  <a:srgbClr val="374151"/>
                </a:solidFill>
                <a:effectLst/>
                <a:latin typeface="Söhne"/>
              </a:rPr>
              <a:t>Raspberry </a:t>
            </a:r>
            <a:r>
              <a:rPr lang="en-US" b="0" i="0" u="none" strike="noStrike" dirty="0" err="1">
                <a:solidFill>
                  <a:srgbClr val="374151"/>
                </a:solidFill>
                <a:effectLst/>
                <a:latin typeface="Söhne"/>
              </a:rPr>
              <a:t>Pis</a:t>
            </a:r>
            <a:r>
              <a:rPr lang="en-US" b="0" i="0" u="none" strike="noStrike" dirty="0">
                <a:solidFill>
                  <a:srgbClr val="374151"/>
                </a:solidFill>
                <a:effectLst/>
                <a:latin typeface="Söhne"/>
              </a:rPr>
              <a:t> with temperature sensors will be installed in classrooms.</a:t>
            </a:r>
          </a:p>
          <a:p>
            <a:r>
              <a:rPr lang="en-US" b="0" i="0" u="none" strike="noStrike" dirty="0">
                <a:solidFill>
                  <a:srgbClr val="374151"/>
                </a:solidFill>
                <a:effectLst/>
                <a:latin typeface="Söhne"/>
              </a:rPr>
              <a:t>The sensors will send data (timestamp, temperature, humidity, and classroom number) to a cloud SQL database.</a:t>
            </a:r>
          </a:p>
          <a:p>
            <a:r>
              <a:rPr lang="en-US" b="0" i="0" u="none" strike="noStrike" dirty="0">
                <a:solidFill>
                  <a:srgbClr val="374151"/>
                </a:solidFill>
                <a:effectLst/>
                <a:latin typeface="Söhne"/>
              </a:rPr>
              <a:t>The data will be imported into a </a:t>
            </a:r>
            <a:r>
              <a:rPr lang="en-US" b="0" i="0" u="none" strike="noStrike" dirty="0" err="1">
                <a:solidFill>
                  <a:srgbClr val="374151"/>
                </a:solidFill>
                <a:effectLst/>
                <a:latin typeface="Söhne"/>
              </a:rPr>
              <a:t>Jupyter</a:t>
            </a:r>
            <a:r>
              <a:rPr lang="en-US" b="0" i="0" u="none" strike="noStrike" dirty="0">
                <a:solidFill>
                  <a:srgbClr val="374151"/>
                </a:solidFill>
                <a:effectLst/>
                <a:latin typeface="Söhne"/>
              </a:rPr>
              <a:t> notebook for analysis.</a:t>
            </a:r>
          </a:p>
          <a:p>
            <a:r>
              <a:rPr lang="en-US" b="0" i="0" u="none" strike="noStrike" dirty="0">
                <a:solidFill>
                  <a:srgbClr val="374151"/>
                </a:solidFill>
                <a:effectLst/>
                <a:latin typeface="Söhne"/>
              </a:rPr>
              <a:t>Machine learning algorithms will be used to predict classroom occupancy based on temperature and humidity data.</a:t>
            </a:r>
          </a:p>
          <a:p>
            <a:endParaRPr lang="en-US" dirty="0"/>
          </a:p>
          <a:p>
            <a:endParaRPr lang="en-US" dirty="0"/>
          </a:p>
        </p:txBody>
      </p:sp>
      <p:pic>
        <p:nvPicPr>
          <p:cNvPr id="4" name="Audio Recording May 4, 2023 at 6:40:31 AM">
            <a:hlinkClick r:id="" action="ppaction://media"/>
            <a:extLst>
              <a:ext uri="{FF2B5EF4-FFF2-40B4-BE49-F238E27FC236}">
                <a16:creationId xmlns:a16="http://schemas.microsoft.com/office/drawing/2014/main" id="{9CE4CAF0-8FAF-84B6-4040-906DB5C3DC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5359400"/>
            <a:ext cx="812800" cy="812800"/>
          </a:xfrm>
          <a:prstGeom prst="rect">
            <a:avLst/>
          </a:prstGeom>
        </p:spPr>
      </p:pic>
    </p:spTree>
    <p:extLst>
      <p:ext uri="{BB962C8B-B14F-4D97-AF65-F5344CB8AC3E}">
        <p14:creationId xmlns:p14="http://schemas.microsoft.com/office/powerpoint/2010/main" val="414382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5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5D8A-3616-F429-7B4D-E1099F8E7277}"/>
              </a:ext>
            </a:extLst>
          </p:cNvPr>
          <p:cNvSpPr>
            <a:spLocks noGrp="1"/>
          </p:cNvSpPr>
          <p:nvPr>
            <p:ph type="title"/>
          </p:nvPr>
        </p:nvSpPr>
        <p:spPr/>
        <p:txBody>
          <a:bodyPr/>
          <a:lstStyle/>
          <a:p>
            <a:r>
              <a:rPr lang="en-US" dirty="0"/>
              <a:t>Proposal - Goals</a:t>
            </a:r>
          </a:p>
        </p:txBody>
      </p:sp>
      <p:sp>
        <p:nvSpPr>
          <p:cNvPr id="3" name="Content Placeholder 2">
            <a:extLst>
              <a:ext uri="{FF2B5EF4-FFF2-40B4-BE49-F238E27FC236}">
                <a16:creationId xmlns:a16="http://schemas.microsoft.com/office/drawing/2014/main" id="{74E6D344-22E1-E2C7-999A-A68EDFD8E2D5}"/>
              </a:ext>
            </a:extLst>
          </p:cNvPr>
          <p:cNvSpPr>
            <a:spLocks noGrp="1"/>
          </p:cNvSpPr>
          <p:nvPr>
            <p:ph idx="1"/>
          </p:nvPr>
        </p:nvSpPr>
        <p:spPr/>
        <p:txBody>
          <a:bodyPr/>
          <a:lstStyle/>
          <a:p>
            <a:r>
              <a:rPr lang="en-US" b="0" i="0" u="none" strike="noStrike" dirty="0">
                <a:solidFill>
                  <a:srgbClr val="374151"/>
                </a:solidFill>
                <a:effectLst/>
                <a:latin typeface="Söhne"/>
              </a:rPr>
              <a:t>To predict classroom occupancy accurately using temperature, humidity data, and weekday</a:t>
            </a:r>
          </a:p>
          <a:p>
            <a:r>
              <a:rPr lang="en-US" b="0" i="0" u="none" strike="noStrike" dirty="0">
                <a:solidFill>
                  <a:srgbClr val="374151"/>
                </a:solidFill>
                <a:effectLst/>
                <a:latin typeface="Söhne"/>
              </a:rPr>
              <a:t>To provide real-time information about classroom occupancy</a:t>
            </a:r>
          </a:p>
          <a:p>
            <a:r>
              <a:rPr lang="en-US" b="0" i="0" u="none" strike="noStrike" dirty="0">
                <a:solidFill>
                  <a:srgbClr val="374151"/>
                </a:solidFill>
                <a:effectLst/>
                <a:latin typeface="Söhne"/>
              </a:rPr>
              <a:t>To help schools and universities make informed decisions about classroom management</a:t>
            </a:r>
          </a:p>
          <a:p>
            <a:endParaRPr lang="en-US" dirty="0"/>
          </a:p>
        </p:txBody>
      </p:sp>
      <p:pic>
        <p:nvPicPr>
          <p:cNvPr id="4" name="Audio Recording May 4, 2023 at 6:41:22 AM">
            <a:hlinkClick r:id="" action="ppaction://media"/>
            <a:extLst>
              <a:ext uri="{FF2B5EF4-FFF2-40B4-BE49-F238E27FC236}">
                <a16:creationId xmlns:a16="http://schemas.microsoft.com/office/drawing/2014/main" id="{7612EF00-DCC0-0E53-AFE7-04AFEF7334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5183187"/>
            <a:ext cx="812800" cy="812800"/>
          </a:xfrm>
          <a:prstGeom prst="rect">
            <a:avLst/>
          </a:prstGeom>
        </p:spPr>
      </p:pic>
    </p:spTree>
    <p:extLst>
      <p:ext uri="{BB962C8B-B14F-4D97-AF65-F5344CB8AC3E}">
        <p14:creationId xmlns:p14="http://schemas.microsoft.com/office/powerpoint/2010/main" val="408160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2351-107C-FE2F-EFB5-1AA7BDCCE353}"/>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96C82168-43AA-F7FD-2A3E-948AF7C9AFB6}"/>
              </a:ext>
            </a:extLst>
          </p:cNvPr>
          <p:cNvSpPr>
            <a:spLocks noGrp="1"/>
          </p:cNvSpPr>
          <p:nvPr>
            <p:ph idx="1"/>
          </p:nvPr>
        </p:nvSpPr>
        <p:spPr/>
        <p:txBody>
          <a:bodyPr/>
          <a:lstStyle/>
          <a:p>
            <a:r>
              <a:rPr lang="en-US" dirty="0"/>
              <a:t>Raspberry Pi 4 Model B</a:t>
            </a:r>
          </a:p>
          <a:p>
            <a:r>
              <a:rPr lang="en-US" dirty="0"/>
              <a:t>Temperature/Humidity Sensor (DHT22)</a:t>
            </a:r>
          </a:p>
          <a:p>
            <a:r>
              <a:rPr lang="en-US" dirty="0"/>
              <a:t>Power Supply</a:t>
            </a:r>
          </a:p>
          <a:p>
            <a:r>
              <a:rPr lang="en-US" dirty="0"/>
              <a:t>Ethernet Cable</a:t>
            </a:r>
          </a:p>
          <a:p>
            <a:pPr marL="0" indent="0">
              <a:buNone/>
            </a:pPr>
            <a:endParaRPr lang="en-US" dirty="0"/>
          </a:p>
        </p:txBody>
      </p:sp>
      <p:pic>
        <p:nvPicPr>
          <p:cNvPr id="4" name="Audio Recording May 4, 2023 at 6:41:54 AM">
            <a:hlinkClick r:id="" action="ppaction://media"/>
            <a:extLst>
              <a:ext uri="{FF2B5EF4-FFF2-40B4-BE49-F238E27FC236}">
                <a16:creationId xmlns:a16="http://schemas.microsoft.com/office/drawing/2014/main" id="{1E1869BF-292A-3504-ACD3-B05FCA929D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4537075"/>
            <a:ext cx="812800" cy="812800"/>
          </a:xfrm>
          <a:prstGeom prst="rect">
            <a:avLst/>
          </a:prstGeom>
        </p:spPr>
      </p:pic>
    </p:spTree>
    <p:extLst>
      <p:ext uri="{BB962C8B-B14F-4D97-AF65-F5344CB8AC3E}">
        <p14:creationId xmlns:p14="http://schemas.microsoft.com/office/powerpoint/2010/main" val="401746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3035-4A29-A509-C867-1E298A0EC31F}"/>
              </a:ext>
            </a:extLst>
          </p:cNvPr>
          <p:cNvSpPr>
            <a:spLocks noGrp="1"/>
          </p:cNvSpPr>
          <p:nvPr>
            <p:ph type="title"/>
          </p:nvPr>
        </p:nvSpPr>
        <p:spPr/>
        <p:txBody>
          <a:bodyPr/>
          <a:lstStyle/>
          <a:p>
            <a:r>
              <a:rPr lang="en-US" dirty="0"/>
              <a:t>Software</a:t>
            </a:r>
          </a:p>
        </p:txBody>
      </p:sp>
      <p:sp>
        <p:nvSpPr>
          <p:cNvPr id="3" name="Content Placeholder 2">
            <a:extLst>
              <a:ext uri="{FF2B5EF4-FFF2-40B4-BE49-F238E27FC236}">
                <a16:creationId xmlns:a16="http://schemas.microsoft.com/office/drawing/2014/main" id="{483B15CD-89A4-A22C-8EBC-D46101303E1E}"/>
              </a:ext>
            </a:extLst>
          </p:cNvPr>
          <p:cNvSpPr>
            <a:spLocks noGrp="1"/>
          </p:cNvSpPr>
          <p:nvPr>
            <p:ph idx="1"/>
          </p:nvPr>
        </p:nvSpPr>
        <p:spPr/>
        <p:txBody>
          <a:bodyPr/>
          <a:lstStyle/>
          <a:p>
            <a:r>
              <a:rPr lang="en-US" dirty="0"/>
              <a:t>Raspbian OS</a:t>
            </a:r>
          </a:p>
          <a:p>
            <a:r>
              <a:rPr lang="en-US" dirty="0"/>
              <a:t>Python</a:t>
            </a:r>
          </a:p>
          <a:p>
            <a:r>
              <a:rPr lang="en-US" dirty="0"/>
              <a:t>MySQL Database</a:t>
            </a:r>
          </a:p>
          <a:p>
            <a:r>
              <a:rPr lang="en-US" dirty="0" err="1"/>
              <a:t>Jupyter</a:t>
            </a:r>
            <a:r>
              <a:rPr lang="en-US" dirty="0"/>
              <a:t> Notebook</a:t>
            </a:r>
          </a:p>
          <a:p>
            <a:r>
              <a:rPr lang="en-US" dirty="0"/>
              <a:t>Tableau</a:t>
            </a:r>
          </a:p>
        </p:txBody>
      </p:sp>
      <p:pic>
        <p:nvPicPr>
          <p:cNvPr id="4" name="Audio Recording May 4, 2023 at 6:42:16 AM">
            <a:hlinkClick r:id="" action="ppaction://media"/>
            <a:extLst>
              <a:ext uri="{FF2B5EF4-FFF2-40B4-BE49-F238E27FC236}">
                <a16:creationId xmlns:a16="http://schemas.microsoft.com/office/drawing/2014/main" id="{571E2C8D-7A9D-AFE4-FF2B-8A8AF220B8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87351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F9FAE6C-1F1E-4B85-3384-6167A9450A90}"/>
              </a:ext>
            </a:extLst>
          </p:cNvPr>
          <p:cNvPicPr>
            <a:picLocks noGrp="1" noChangeAspect="1"/>
          </p:cNvPicPr>
          <p:nvPr>
            <p:ph idx="1"/>
          </p:nvPr>
        </p:nvPicPr>
        <p:blipFill>
          <a:blip r:embed="rId4"/>
          <a:stretch>
            <a:fillRect/>
          </a:stretch>
        </p:blipFill>
        <p:spPr>
          <a:xfrm>
            <a:off x="634275" y="719262"/>
            <a:ext cx="6900380" cy="5419475"/>
          </a:xfrm>
          <a:prstGeom prst="rect">
            <a:avLst/>
          </a:prstGeom>
        </p:spPr>
      </p:pic>
      <p:sp>
        <p:nvSpPr>
          <p:cNvPr id="16"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A892B53-B328-5C06-A427-4E6240A6C5E4}"/>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3400" cap="all"/>
              <a:t>Data Collection System – Raspberry Pi Python Script</a:t>
            </a:r>
          </a:p>
        </p:txBody>
      </p:sp>
      <p:pic>
        <p:nvPicPr>
          <p:cNvPr id="6" name="Audio Recording May 4, 2023 at 6:42:52 AM">
            <a:hlinkClick r:id="" action="ppaction://media"/>
            <a:extLst>
              <a:ext uri="{FF2B5EF4-FFF2-40B4-BE49-F238E27FC236}">
                <a16:creationId xmlns:a16="http://schemas.microsoft.com/office/drawing/2014/main" id="{B2DE7F40-988C-63BA-DFEB-57D763DD7D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6568650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5" name="Rectangle 24">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9B782DF2-E2E5-8660-D80C-5C97627B29AD}"/>
              </a:ext>
            </a:extLst>
          </p:cNvPr>
          <p:cNvPicPr>
            <a:picLocks noGrp="1" noChangeAspect="1"/>
          </p:cNvPicPr>
          <p:nvPr>
            <p:ph idx="1"/>
          </p:nvPr>
        </p:nvPicPr>
        <p:blipFill>
          <a:blip r:embed="rId4"/>
          <a:stretch>
            <a:fillRect/>
          </a:stretch>
        </p:blipFill>
        <p:spPr>
          <a:xfrm>
            <a:off x="634275" y="1272631"/>
            <a:ext cx="6900380" cy="4312737"/>
          </a:xfrm>
          <a:prstGeom prst="rect">
            <a:avLst/>
          </a:prstGeom>
        </p:spPr>
      </p:pic>
      <p:sp>
        <p:nvSpPr>
          <p:cNvPr id="27"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A892B53-B328-5C06-A427-4E6240A6C5E4}"/>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3400" cap="all"/>
              <a:t>Data Collection System – Raspberry Pi Python Script</a:t>
            </a:r>
          </a:p>
        </p:txBody>
      </p:sp>
      <p:pic>
        <p:nvPicPr>
          <p:cNvPr id="8" name="Audio Recording May 4, 2023 at 6:44:06 AM">
            <a:hlinkClick r:id="" action="ppaction://media"/>
            <a:extLst>
              <a:ext uri="{FF2B5EF4-FFF2-40B4-BE49-F238E27FC236}">
                <a16:creationId xmlns:a16="http://schemas.microsoft.com/office/drawing/2014/main" id="{76ECABFF-6570-D577-758D-D09E7AE29F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481583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4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6" name="Rectangle 35">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92B53-B328-5C06-A427-4E6240A6C5E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200" cap="all"/>
              <a:t>Data Collection System – Jupyter notebook</a:t>
            </a:r>
          </a:p>
        </p:txBody>
      </p:sp>
      <p:sp>
        <p:nvSpPr>
          <p:cNvPr id="38"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6" name="Content Placeholder 5">
            <a:extLst>
              <a:ext uri="{FF2B5EF4-FFF2-40B4-BE49-F238E27FC236}">
                <a16:creationId xmlns:a16="http://schemas.microsoft.com/office/drawing/2014/main" id="{C9D0D6D4-4EBF-7B83-C1B6-1939E2B6112F}"/>
              </a:ext>
            </a:extLst>
          </p:cNvPr>
          <p:cNvPicPr>
            <a:picLocks noGrp="1" noChangeAspect="1"/>
          </p:cNvPicPr>
          <p:nvPr>
            <p:ph idx="1"/>
          </p:nvPr>
        </p:nvPicPr>
        <p:blipFill>
          <a:blip r:embed="rId4"/>
          <a:stretch>
            <a:fillRect/>
          </a:stretch>
        </p:blipFill>
        <p:spPr>
          <a:xfrm>
            <a:off x="1379023" y="1717645"/>
            <a:ext cx="5659222" cy="3621902"/>
          </a:xfrm>
          <a:prstGeom prst="rect">
            <a:avLst/>
          </a:prstGeom>
        </p:spPr>
      </p:pic>
      <p:pic>
        <p:nvPicPr>
          <p:cNvPr id="8" name="Audio Recording May 4, 2023 at 6:44:48 AM">
            <a:hlinkClick r:id="" action="ppaction://media"/>
            <a:extLst>
              <a:ext uri="{FF2B5EF4-FFF2-40B4-BE49-F238E27FC236}">
                <a16:creationId xmlns:a16="http://schemas.microsoft.com/office/drawing/2014/main" id="{A2CC1DA5-5F22-6357-65DC-DAEBC7C89C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0768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542</TotalTime>
  <Words>498</Words>
  <Application>Microsoft Macintosh PowerPoint</Application>
  <PresentationFormat>Widescreen</PresentationFormat>
  <Paragraphs>48</Paragraphs>
  <Slides>21</Slides>
  <Notes>2</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Franklin Gothic Book</vt:lpstr>
      <vt:lpstr>Söhne</vt:lpstr>
      <vt:lpstr>Times New Roman</vt:lpstr>
      <vt:lpstr>Crop</vt:lpstr>
      <vt:lpstr>PowerPoint Presentation</vt:lpstr>
      <vt:lpstr>Predicting classroom occupancy</vt:lpstr>
      <vt:lpstr>Proposal - Introduction</vt:lpstr>
      <vt:lpstr>Proposal - Goals</vt:lpstr>
      <vt:lpstr>Hardware</vt:lpstr>
      <vt:lpstr>Software</vt:lpstr>
      <vt:lpstr>Data Collection System – Raspberry Pi Python Script</vt:lpstr>
      <vt:lpstr>Data Collection System – Raspberry Pi Python Script</vt:lpstr>
      <vt:lpstr>Data Collection System – Jupyter notebook</vt:lpstr>
      <vt:lpstr>Data Collection System – Jupyter notebook</vt:lpstr>
      <vt:lpstr>Data Collection System – Jupyter notebook</vt:lpstr>
      <vt:lpstr>Data Collection System – Jupyter notebook</vt:lpstr>
      <vt:lpstr>Data Collection System – Jupyter notebook</vt:lpstr>
      <vt:lpstr>EDA – Jupyter notebook</vt:lpstr>
      <vt:lpstr>EDA – Jupyter notebook</vt:lpstr>
      <vt:lpstr>EDA Summary</vt:lpstr>
      <vt:lpstr>Final System</vt:lpstr>
      <vt:lpstr>Reflection</vt:lpstr>
      <vt:lpstr>Summary</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classroom occupancy</dc:title>
  <dc:creator>Brett J. Tully</dc:creator>
  <cp:lastModifiedBy>Brett J. Tully</cp:lastModifiedBy>
  <cp:revision>6</cp:revision>
  <dcterms:created xsi:type="dcterms:W3CDTF">2023-05-04T02:11:51Z</dcterms:created>
  <dcterms:modified xsi:type="dcterms:W3CDTF">2023-05-04T11:14:11Z</dcterms:modified>
</cp:coreProperties>
</file>